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D1F0"/>
    <a:srgbClr val="848F9F"/>
    <a:srgbClr val="D5EAFF"/>
    <a:srgbClr val="ACCBED"/>
    <a:srgbClr val="FFC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840C-77CA-4FAF-8D3A-78E980E7A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7080D-C891-4266-8DA1-4BC7C6111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69FE4-1059-46DA-832B-D4F1D569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DD822-9396-4989-8069-EEA3C852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45D0-B72C-4680-B2B0-6F5430E0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E5E7-C6F3-4AB4-9A0E-533E712B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19E2F-F1FA-4D5B-9B34-4AE0E68EC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D9B9-DDDF-4F14-B2C2-6E36E265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2403F-349F-4E73-BC00-986067B4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D437F-2D7F-4C7B-BB08-A5AAE40C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F1A3F-B700-4D53-9819-2EF325C06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A8EA1-A780-46B4-BF55-51438557C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D82A-E533-457E-9289-D9FA9FA4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B0B9-1E75-4E1E-939C-DEEC2AB0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6030F-6F73-489B-A6C7-CCE4ED82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E5C6-6FFC-4C32-AF02-0AD21BDE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888F-CE5B-4E78-B58E-A85BFBE59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08798-A89F-447F-B713-C8AFECC4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4DF3-A2CB-4100-A123-441789DE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ADF32-2AD3-4FE5-B5C2-738A46BA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87AF-D4CE-4B9C-BC2A-BA3D5163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40D0E-FE98-4C61-AA87-137229BCA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9CBD2-CD3C-46A2-97BF-9696F2E5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3E01-3758-45E8-94C6-8E4A24F3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7B1B-9A22-4389-9137-235721AD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FBB6-D322-4CA1-B83D-6DE56D09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511EA-2FE3-4F82-A239-705A9A5B6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69A74-2DF5-4335-A2EB-68EF645C9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65C88-5209-4709-92C9-100E2171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D9814-D846-4F6A-AC80-E6089F23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E1F46-385E-4894-A1E0-CF29299D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6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8D2C-4A01-4BE5-A227-903F8103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4E68B-08A4-44EA-93BB-1372B674D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17986-899C-4983-9FD1-63AADE4F0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DFADA-72E5-417E-BBA1-962FAE88B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5F450-E88D-4A4A-9450-DC77411EC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D190E9-2FE3-4895-98DC-FE70FEB9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98469-69D7-4DD3-8F03-F2F18E81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3470A9-18F8-45BB-AA12-B5B5BC43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EBDF-067F-4885-BFA4-393307F7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1B4D6-A8E2-4ACB-9D94-19243F9D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742BC-4721-42AD-BFC9-3C91948C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65E70-4C54-488F-A7CA-0A4D1766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A90D4-32EE-40FA-A216-B2950C1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BE81F-0C93-414C-B36C-ECD707D7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65293-C271-4ECA-8D99-4C2153EA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8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41B0-D604-4931-971A-0F2B5962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877D-0BCA-4482-9C53-472056F6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0EF12-D9B0-41EB-B3C9-F4CF2F008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AA3A6-586A-4719-A644-211723E8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60BDE-F9BE-45E5-AD15-9C2AC58F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61EE0-4CF6-485F-8362-143F928D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0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7E25-452C-4727-A63C-152F5384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C3FB3D-215A-47B9-992A-A54EB57C1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BE75-0B57-4E9D-8CBD-AE3097BF8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249A6-204D-4E7E-A60A-694E327A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94058-6833-4742-9EC2-E9B72086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CDC4F-07D7-474C-B598-DE56A098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BA973-493C-4E1A-8224-149EF4C1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57B47-8F60-443F-853B-00FF2797C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4439D-B68A-4AFD-8FBE-7E3BE0B1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1802-53C5-4B1F-A1E1-FF47AF4654F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AB67E-F6ED-41F0-9752-3C21928B7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7815-7A7D-4F24-8865-CFA114266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DFAC-C7A4-460B-BCE8-098B0762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8" descr="TEMPO Mission (@TEMPO_Mission) / Twitter">
            <a:extLst>
              <a:ext uri="{FF2B5EF4-FFF2-40B4-BE49-F238E27FC236}">
                <a16:creationId xmlns:a16="http://schemas.microsoft.com/office/drawing/2014/main" id="{5A36D549-B6F9-438A-846B-1F7D3F84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45" y="0"/>
            <a:ext cx="2112455" cy="211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" descr="National Oceanic and Atmospheric Administration - Wikipedia">
            <a:extLst>
              <a:ext uri="{FF2B5EF4-FFF2-40B4-BE49-F238E27FC236}">
                <a16:creationId xmlns:a16="http://schemas.microsoft.com/office/drawing/2014/main" id="{C4E39B41-016D-41B4-8BA6-1A5ADF3A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65" y="1391801"/>
            <a:ext cx="1081942" cy="10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NASA - YouTube">
            <a:extLst>
              <a:ext uri="{FF2B5EF4-FFF2-40B4-BE49-F238E27FC236}">
                <a16:creationId xmlns:a16="http://schemas.microsoft.com/office/drawing/2014/main" id="{711FA860-DBCE-4CA8-A6C1-64CFBCA6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25" y="-84964"/>
            <a:ext cx="1849908" cy="18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23" descr="NASA_TOLNET (@NASA_TOLNET) / Twitter">
            <a:extLst>
              <a:ext uri="{FF2B5EF4-FFF2-40B4-BE49-F238E27FC236}">
                <a16:creationId xmlns:a16="http://schemas.microsoft.com/office/drawing/2014/main" id="{202874AA-D423-404F-89BA-4A5255D0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55" y="176201"/>
            <a:ext cx="1067725" cy="10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2" descr="Earth's Atmosphere Is Vital to Life | The Institute for Creation Research">
            <a:extLst>
              <a:ext uri="{FF2B5EF4-FFF2-40B4-BE49-F238E27FC236}">
                <a16:creationId xmlns:a16="http://schemas.microsoft.com/office/drawing/2014/main" id="{0800590C-A9E4-4042-941B-959317D0C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1"/>
          <a:stretch/>
        </p:blipFill>
        <p:spPr bwMode="auto">
          <a:xfrm>
            <a:off x="-5564" y="20935"/>
            <a:ext cx="6899966" cy="68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2" descr="Earth's Atmosphere Is Vital to Life | The Institute for Creation Research">
            <a:extLst>
              <a:ext uri="{FF2B5EF4-FFF2-40B4-BE49-F238E27FC236}">
                <a16:creationId xmlns:a16="http://schemas.microsoft.com/office/drawing/2014/main" id="{6BDCDDAF-49A5-46B9-9752-87A620A4A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1"/>
          <a:stretch/>
        </p:blipFill>
        <p:spPr bwMode="auto">
          <a:xfrm>
            <a:off x="6893418" y="4622083"/>
            <a:ext cx="5298582" cy="22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2" descr="Earth's Atmosphere Is Vital to Life | The Institute for Creation Research">
            <a:extLst>
              <a:ext uri="{FF2B5EF4-FFF2-40B4-BE49-F238E27FC236}">
                <a16:creationId xmlns:a16="http://schemas.microsoft.com/office/drawing/2014/main" id="{5D642DD9-752D-49E4-A61E-8D57C4D4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55" y="-21000"/>
            <a:ext cx="5267345" cy="46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756922-FC13-4575-9AB9-4266C2B0C6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05" t="17886" r="2609" b="4667"/>
          <a:stretch/>
        </p:blipFill>
        <p:spPr>
          <a:xfrm>
            <a:off x="6410054" y="4651354"/>
            <a:ext cx="5624162" cy="2081238"/>
          </a:xfrm>
          <a:prstGeom prst="parallelogram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9012A3-130F-4912-9E36-30768E2C13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92" y="117677"/>
            <a:ext cx="2044085" cy="131241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AEA712-056C-46D5-A59E-D27E67359394}"/>
              </a:ext>
            </a:extLst>
          </p:cNvPr>
          <p:cNvCxnSpPr>
            <a:cxnSpLocks/>
          </p:cNvCxnSpPr>
          <p:nvPr/>
        </p:nvCxnSpPr>
        <p:spPr>
          <a:xfrm>
            <a:off x="9343720" y="1067208"/>
            <a:ext cx="2659397" cy="35890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8DF7C4-6F53-46A7-B886-B45A3299BE7B}"/>
              </a:ext>
            </a:extLst>
          </p:cNvPr>
          <p:cNvCxnSpPr>
            <a:cxnSpLocks/>
          </p:cNvCxnSpPr>
          <p:nvPr/>
        </p:nvCxnSpPr>
        <p:spPr>
          <a:xfrm>
            <a:off x="9368945" y="1126226"/>
            <a:ext cx="2130515" cy="55753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CCAEC0-FF6B-4B19-BD5B-3029CCFA5552}"/>
              </a:ext>
            </a:extLst>
          </p:cNvPr>
          <p:cNvCxnSpPr>
            <a:cxnSpLocks/>
          </p:cNvCxnSpPr>
          <p:nvPr/>
        </p:nvCxnSpPr>
        <p:spPr>
          <a:xfrm flipH="1">
            <a:off x="6410055" y="1066112"/>
            <a:ext cx="2942247" cy="5635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3DDEBF-8C10-4B96-B01D-14A59DD64613}"/>
              </a:ext>
            </a:extLst>
          </p:cNvPr>
          <p:cNvCxnSpPr>
            <a:cxnSpLocks/>
          </p:cNvCxnSpPr>
          <p:nvPr/>
        </p:nvCxnSpPr>
        <p:spPr>
          <a:xfrm flipH="1">
            <a:off x="6934185" y="1072568"/>
            <a:ext cx="2418117" cy="358365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563A71-B7D9-4640-8B71-A954613AD8B3}"/>
              </a:ext>
            </a:extLst>
          </p:cNvPr>
          <p:cNvCxnSpPr>
            <a:cxnSpLocks/>
          </p:cNvCxnSpPr>
          <p:nvPr/>
        </p:nvCxnSpPr>
        <p:spPr>
          <a:xfrm flipH="1">
            <a:off x="6934186" y="4651354"/>
            <a:ext cx="5257814" cy="25321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>
            <a:extLst>
              <a:ext uri="{FF2B5EF4-FFF2-40B4-BE49-F238E27FC236}">
                <a16:creationId xmlns:a16="http://schemas.microsoft.com/office/drawing/2014/main" id="{1734CAE9-928F-429A-B32C-E3A420FB2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6" t="8097" r="48298" b="14118"/>
          <a:stretch/>
        </p:blipFill>
        <p:spPr bwMode="auto">
          <a:xfrm>
            <a:off x="9227534" y="2678554"/>
            <a:ext cx="124768" cy="2895453"/>
          </a:xfrm>
          <a:prstGeom prst="parallelogram">
            <a:avLst>
              <a:gd name="adj" fmla="val 263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70E3F3FE-1F8B-4EEF-B24C-7911D40AF65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06" y="5137137"/>
            <a:ext cx="714763" cy="71476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3AECA37-1E01-4941-AAC3-1B48290E5E4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669" y="6157558"/>
            <a:ext cx="654999" cy="654999"/>
          </a:xfrm>
          <a:prstGeom prst="rect">
            <a:avLst/>
          </a:prstGeom>
        </p:spPr>
      </p:pic>
      <p:pic>
        <p:nvPicPr>
          <p:cNvPr id="1040" name="Picture 10" descr="Weather Station Icon #344067 - Free Icons Library">
            <a:extLst>
              <a:ext uri="{FF2B5EF4-FFF2-40B4-BE49-F238E27FC236}">
                <a16:creationId xmlns:a16="http://schemas.microsoft.com/office/drawing/2014/main" id="{03FB7C60-383A-4565-9064-F352DACB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84" y="6009527"/>
            <a:ext cx="281395" cy="5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Weather Station Icon #344067 - Free Icons Library">
            <a:extLst>
              <a:ext uri="{FF2B5EF4-FFF2-40B4-BE49-F238E27FC236}">
                <a16:creationId xmlns:a16="http://schemas.microsoft.com/office/drawing/2014/main" id="{BA4FE3FA-F33F-4C35-BA06-5B5D1B607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55" y="4759857"/>
            <a:ext cx="281395" cy="5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Weather Station Icon #344067 - Free Icons Library">
            <a:extLst>
              <a:ext uri="{FF2B5EF4-FFF2-40B4-BE49-F238E27FC236}">
                <a16:creationId xmlns:a16="http://schemas.microsoft.com/office/drawing/2014/main" id="{FFD8BFFE-0CFC-4AED-B523-FA7CB0E1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479" y="5322647"/>
            <a:ext cx="281395" cy="5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Weather Station Icon #344067 - Free Icons Library">
            <a:extLst>
              <a:ext uri="{FF2B5EF4-FFF2-40B4-BE49-F238E27FC236}">
                <a16:creationId xmlns:a16="http://schemas.microsoft.com/office/drawing/2014/main" id="{046D2191-FAE4-4364-8F33-823ADCCF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02" y="6065203"/>
            <a:ext cx="281395" cy="5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Arrow Connector 1042">
            <a:extLst>
              <a:ext uri="{FF2B5EF4-FFF2-40B4-BE49-F238E27FC236}">
                <a16:creationId xmlns:a16="http://schemas.microsoft.com/office/drawing/2014/main" id="{4EC8D3FE-D099-42D7-97FB-A2D5A9A6D162}"/>
              </a:ext>
            </a:extLst>
          </p:cNvPr>
          <p:cNvCxnSpPr>
            <a:cxnSpLocks/>
            <a:stCxn id="56" idx="4"/>
          </p:cNvCxnSpPr>
          <p:nvPr/>
        </p:nvCxnSpPr>
        <p:spPr>
          <a:xfrm flipV="1">
            <a:off x="9289918" y="2566505"/>
            <a:ext cx="0" cy="300750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7" name="Picture 14">
            <a:extLst>
              <a:ext uri="{FF2B5EF4-FFF2-40B4-BE49-F238E27FC236}">
                <a16:creationId xmlns:a16="http://schemas.microsoft.com/office/drawing/2014/main" id="{D5D5590B-BB08-4249-9F7E-153114A3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952" y="3358415"/>
            <a:ext cx="242172" cy="6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1EA0EDF-59CA-4F29-BDEC-FF42BFF707F7}"/>
              </a:ext>
            </a:extLst>
          </p:cNvPr>
          <p:cNvCxnSpPr>
            <a:cxnSpLocks/>
          </p:cNvCxnSpPr>
          <p:nvPr/>
        </p:nvCxnSpPr>
        <p:spPr>
          <a:xfrm flipV="1">
            <a:off x="6410054" y="6725499"/>
            <a:ext cx="5138479" cy="17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C07C45F-0BCF-472D-A593-62ECFA9904EA}"/>
              </a:ext>
            </a:extLst>
          </p:cNvPr>
          <p:cNvCxnSpPr>
            <a:cxnSpLocks/>
          </p:cNvCxnSpPr>
          <p:nvPr/>
        </p:nvCxnSpPr>
        <p:spPr>
          <a:xfrm flipH="1">
            <a:off x="11515080" y="4645994"/>
            <a:ext cx="519136" cy="2081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6" descr="Photo of PROGRESSIVE AERODYNE SeaRey (N42SR) - FlightAware">
            <a:extLst>
              <a:ext uri="{FF2B5EF4-FFF2-40B4-BE49-F238E27FC236}">
                <a16:creationId xmlns:a16="http://schemas.microsoft.com/office/drawing/2014/main" id="{2BF21EC9-8E5A-497D-98E7-3E4F23B72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b="28225"/>
          <a:stretch/>
        </p:blipFill>
        <p:spPr bwMode="auto">
          <a:xfrm>
            <a:off x="11175466" y="4813921"/>
            <a:ext cx="940370" cy="40088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TextBox 1060">
            <a:extLst>
              <a:ext uri="{FF2B5EF4-FFF2-40B4-BE49-F238E27FC236}">
                <a16:creationId xmlns:a16="http://schemas.microsoft.com/office/drawing/2014/main" id="{9C77182C-FFBD-428A-B32C-9FD63CB932AA}"/>
              </a:ext>
            </a:extLst>
          </p:cNvPr>
          <p:cNvSpPr txBox="1"/>
          <p:nvPr/>
        </p:nvSpPr>
        <p:spPr>
          <a:xfrm>
            <a:off x="-5565" y="-21000"/>
            <a:ext cx="6921898" cy="3862596"/>
          </a:xfrm>
          <a:prstGeom prst="rect">
            <a:avLst/>
          </a:prstGeom>
          <a:solidFill>
            <a:srgbClr val="FFFFFF">
              <a:alpha val="92157"/>
            </a:srgb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u="sng" dirty="0">
                <a:ea typeface="Adobe Heiti Std R" panose="020B0400000000000000" pitchFamily="34" charset="-128"/>
              </a:rPr>
              <a:t>TEMPO</a:t>
            </a:r>
            <a:r>
              <a:rPr lang="en-US" sz="2000" dirty="0">
                <a:ea typeface="Adobe Heiti Std R" panose="020B0400000000000000" pitchFamily="34" charset="-128"/>
              </a:rPr>
              <a:t> </a:t>
            </a:r>
            <a:r>
              <a:rPr lang="en-US" sz="2000" b="1" dirty="0">
                <a:solidFill>
                  <a:srgbClr val="3333FF"/>
                </a:solidFill>
                <a:ea typeface="Adobe Heiti Std R" panose="020B0400000000000000" pitchFamily="34" charset="-128"/>
              </a:rPr>
              <a:t>PBL Ozone Accuracy and Precision Assessment with Aircraft, LiDAR, Balloon, and Drone Measurements</a:t>
            </a:r>
            <a:endParaRPr lang="en-US" sz="2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just"/>
            <a:endParaRPr lang="en-US" sz="2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just"/>
            <a:endParaRPr lang="en-US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ea typeface="Adobe Heiti Std R" panose="020B0400000000000000" pitchFamily="34" charset="-128"/>
              </a:rPr>
              <a:t> </a:t>
            </a:r>
            <a:r>
              <a:rPr lang="en-US" sz="1400" i="1" dirty="0">
                <a:ea typeface="Adobe Heiti Std R" panose="020B0400000000000000" pitchFamily="34" charset="-128"/>
              </a:rPr>
              <a:t>Joint Science Meeting for TEMPO, GeoXO ACX, &amp; TOLNet in Huntsville, AL USA May 1, 2023 </a:t>
            </a:r>
          </a:p>
          <a:p>
            <a:pPr algn="just"/>
            <a:endParaRPr lang="en-US" sz="1400" b="1" i="0" dirty="0"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400" b="1" i="0" dirty="0">
                <a:effectLst/>
                <a:cs typeface="Arial" panose="020B0604020202020204" pitchFamily="34" charset="0"/>
              </a:rPr>
              <a:t>Airborne observations 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conducted in coordination with the </a:t>
            </a:r>
            <a:r>
              <a:rPr lang="en-US" sz="1400" b="1" i="0" dirty="0">
                <a:effectLst/>
                <a:cs typeface="Arial" panose="020B0604020202020204" pitchFamily="34" charset="0"/>
              </a:rPr>
              <a:t>RO3QET Ozone LiDAR 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will quantify </a:t>
            </a:r>
            <a:r>
              <a:rPr lang="en-US" sz="1400" b="1" i="0" dirty="0">
                <a:effectLst/>
                <a:cs typeface="Arial" panose="020B0604020202020204" pitchFamily="34" charset="0"/>
              </a:rPr>
              <a:t>ozone </a:t>
            </a:r>
            <a:r>
              <a:rPr lang="en-US" sz="1400" dirty="0">
                <a:cs typeface="Arial" panose="020B0604020202020204" pitchFamily="34" charset="0"/>
              </a:rPr>
              <a:t>and aerosol 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concentrations in the planetary boundary layer (</a:t>
            </a:r>
            <a:r>
              <a:rPr lang="en-US" sz="1400" b="1" i="0" dirty="0">
                <a:effectLst/>
                <a:cs typeface="Arial" panose="020B0604020202020204" pitchFamily="34" charset="0"/>
              </a:rPr>
              <a:t>PBL 0-2km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). By strategically positioning flight patterns that coincide with TEMPO pixel sizes and location, the LiDAR, aircraft, drones, and balloons can obtain time-altitude-horizontal measurements that offer precise insight into the PBL </a:t>
            </a:r>
            <a:r>
              <a:rPr lang="en-US" sz="1400" b="1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ozone levels 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and </a:t>
            </a:r>
            <a:r>
              <a:rPr lang="en-US" sz="1400" b="1" i="0" dirty="0" err="1">
                <a:effectLst/>
                <a:cs typeface="Arial" panose="020B0604020202020204" pitchFamily="34" charset="0"/>
              </a:rPr>
              <a:t>spatio</a:t>
            </a:r>
            <a:r>
              <a:rPr lang="en-US" sz="1400" b="1" i="0" dirty="0">
                <a:effectLst/>
                <a:cs typeface="Arial" panose="020B0604020202020204" pitchFamily="34" charset="0"/>
              </a:rPr>
              <a:t>-temporal structure 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that will be measured by </a:t>
            </a:r>
            <a:r>
              <a:rPr lang="en-US" sz="1400" b="1" i="0" dirty="0">
                <a:effectLst/>
                <a:cs typeface="Arial" panose="020B0604020202020204" pitchFamily="34" charset="0"/>
              </a:rPr>
              <a:t>TEMPO. </a:t>
            </a:r>
            <a:r>
              <a:rPr lang="en-US" sz="1400" dirty="0">
                <a:cs typeface="Arial" panose="020B0604020202020204" pitchFamily="34" charset="0"/>
              </a:rPr>
              <a:t>These measurements will facilitate assessing the ability of TEMPO to incorporate </a:t>
            </a:r>
            <a:r>
              <a:rPr lang="en-US" sz="1400" b="1" dirty="0">
                <a:cs typeface="Arial" panose="020B0604020202020204" pitchFamily="34" charset="0"/>
              </a:rPr>
              <a:t>laminar structure and temporal gradients</a:t>
            </a:r>
            <a:r>
              <a:rPr lang="en-US" sz="1400" dirty="0">
                <a:cs typeface="Arial" panose="020B0604020202020204" pitchFamily="34" charset="0"/>
              </a:rPr>
              <a:t> into their retrievals and deriving implications for surface concentrations. Several mini-campaigns demonstrate this approach.</a:t>
            </a:r>
            <a:endParaRPr lang="en-US" sz="1400" b="1" dirty="0"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F1336AD-803B-4AC6-BD8C-8D2691B3A2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68" y="5352051"/>
            <a:ext cx="877615" cy="658211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3116089-CFF7-40FE-9142-25FF6F49DDF4}"/>
              </a:ext>
            </a:extLst>
          </p:cNvPr>
          <p:cNvGrpSpPr/>
          <p:nvPr/>
        </p:nvGrpSpPr>
        <p:grpSpPr>
          <a:xfrm>
            <a:off x="9668" y="4368460"/>
            <a:ext cx="5476757" cy="2471163"/>
            <a:chOff x="114684" y="345881"/>
            <a:chExt cx="5916353" cy="2985988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7152BC58-8E9E-4212-9DC1-D74F614E7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" t="6513" r="8444" b="5271"/>
            <a:stretch/>
          </p:blipFill>
          <p:spPr>
            <a:xfrm>
              <a:off x="114684" y="345881"/>
              <a:ext cx="5744109" cy="2985988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88BD968A-4058-4399-B7D9-18FE7AF6B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708" y="350581"/>
              <a:ext cx="705329" cy="2873562"/>
            </a:xfrm>
            <a:prstGeom prst="rect">
              <a:avLst/>
            </a:prstGeom>
          </p:spPr>
        </p:pic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3781D892-F2B9-4C32-9CA9-648BC066BE5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6478" y="4368460"/>
            <a:ext cx="1282199" cy="1317424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A0389A33-CC63-474B-BDF3-9AB657FE319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751"/>
          <a:stretch/>
        </p:blipFill>
        <p:spPr>
          <a:xfrm>
            <a:off x="5080914" y="5664227"/>
            <a:ext cx="1283400" cy="1175395"/>
          </a:xfrm>
          <a:prstGeom prst="rect">
            <a:avLst/>
          </a:prstGeom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15C1F81-8783-42CC-8618-5B78FBFC42AE}"/>
              </a:ext>
            </a:extLst>
          </p:cNvPr>
          <p:cNvSpPr/>
          <p:nvPr/>
        </p:nvSpPr>
        <p:spPr>
          <a:xfrm>
            <a:off x="2866796" y="5632253"/>
            <a:ext cx="1805940" cy="980648"/>
          </a:xfrm>
          <a:custGeom>
            <a:avLst/>
            <a:gdLst>
              <a:gd name="connsiteX0" fmla="*/ 0 w 1805940"/>
              <a:gd name="connsiteY0" fmla="*/ 866348 h 980648"/>
              <a:gd name="connsiteX1" fmla="*/ 193040 w 1805940"/>
              <a:gd name="connsiteY1" fmla="*/ 465028 h 980648"/>
              <a:gd name="connsiteX2" fmla="*/ 487680 w 1805940"/>
              <a:gd name="connsiteY2" fmla="*/ 91648 h 980648"/>
              <a:gd name="connsiteX3" fmla="*/ 657860 w 1805940"/>
              <a:gd name="connsiteY3" fmla="*/ 10368 h 980648"/>
              <a:gd name="connsiteX4" fmla="*/ 690880 w 1805940"/>
              <a:gd name="connsiteY4" fmla="*/ 2748 h 980648"/>
              <a:gd name="connsiteX5" fmla="*/ 728980 w 1805940"/>
              <a:gd name="connsiteY5" fmla="*/ 25608 h 980648"/>
              <a:gd name="connsiteX6" fmla="*/ 782320 w 1805940"/>
              <a:gd name="connsiteY6" fmla="*/ 38308 h 980648"/>
              <a:gd name="connsiteX7" fmla="*/ 840740 w 1805940"/>
              <a:gd name="connsiteY7" fmla="*/ 38308 h 980648"/>
              <a:gd name="connsiteX8" fmla="*/ 850900 w 1805940"/>
              <a:gd name="connsiteY8" fmla="*/ 38308 h 980648"/>
              <a:gd name="connsiteX9" fmla="*/ 868680 w 1805940"/>
              <a:gd name="connsiteY9" fmla="*/ 84028 h 980648"/>
              <a:gd name="connsiteX10" fmla="*/ 871220 w 1805940"/>
              <a:gd name="connsiteY10" fmla="*/ 127208 h 980648"/>
              <a:gd name="connsiteX11" fmla="*/ 873760 w 1805940"/>
              <a:gd name="connsiteY11" fmla="*/ 162768 h 980648"/>
              <a:gd name="connsiteX12" fmla="*/ 878840 w 1805940"/>
              <a:gd name="connsiteY12" fmla="*/ 211028 h 980648"/>
              <a:gd name="connsiteX13" fmla="*/ 878840 w 1805940"/>
              <a:gd name="connsiteY13" fmla="*/ 244048 h 980648"/>
              <a:gd name="connsiteX14" fmla="*/ 881380 w 1805940"/>
              <a:gd name="connsiteY14" fmla="*/ 256748 h 980648"/>
              <a:gd name="connsiteX15" fmla="*/ 944880 w 1805940"/>
              <a:gd name="connsiteY15" fmla="*/ 274528 h 980648"/>
              <a:gd name="connsiteX16" fmla="*/ 1089660 w 1805940"/>
              <a:gd name="connsiteY16" fmla="*/ 271988 h 980648"/>
              <a:gd name="connsiteX17" fmla="*/ 1107440 w 1805940"/>
              <a:gd name="connsiteY17" fmla="*/ 277068 h 980648"/>
              <a:gd name="connsiteX18" fmla="*/ 1125220 w 1805940"/>
              <a:gd name="connsiteY18" fmla="*/ 332948 h 980648"/>
              <a:gd name="connsiteX19" fmla="*/ 1130300 w 1805940"/>
              <a:gd name="connsiteY19" fmla="*/ 396448 h 980648"/>
              <a:gd name="connsiteX20" fmla="*/ 1135380 w 1805940"/>
              <a:gd name="connsiteY20" fmla="*/ 454868 h 980648"/>
              <a:gd name="connsiteX21" fmla="*/ 1135380 w 1805940"/>
              <a:gd name="connsiteY21" fmla="*/ 498048 h 980648"/>
              <a:gd name="connsiteX22" fmla="*/ 1148080 w 1805940"/>
              <a:gd name="connsiteY22" fmla="*/ 541228 h 980648"/>
              <a:gd name="connsiteX23" fmla="*/ 1150620 w 1805940"/>
              <a:gd name="connsiteY23" fmla="*/ 569168 h 980648"/>
              <a:gd name="connsiteX24" fmla="*/ 1272540 w 1805940"/>
              <a:gd name="connsiteY24" fmla="*/ 564088 h 980648"/>
              <a:gd name="connsiteX25" fmla="*/ 1308100 w 1805940"/>
              <a:gd name="connsiteY25" fmla="*/ 576788 h 980648"/>
              <a:gd name="connsiteX26" fmla="*/ 1333500 w 1805940"/>
              <a:gd name="connsiteY26" fmla="*/ 584408 h 980648"/>
              <a:gd name="connsiteX27" fmla="*/ 1341120 w 1805940"/>
              <a:gd name="connsiteY27" fmla="*/ 625048 h 980648"/>
              <a:gd name="connsiteX28" fmla="*/ 1341120 w 1805940"/>
              <a:gd name="connsiteY28" fmla="*/ 658068 h 980648"/>
              <a:gd name="connsiteX29" fmla="*/ 1353820 w 1805940"/>
              <a:gd name="connsiteY29" fmla="*/ 721568 h 980648"/>
              <a:gd name="connsiteX30" fmla="*/ 1346200 w 1805940"/>
              <a:gd name="connsiteY30" fmla="*/ 769828 h 980648"/>
              <a:gd name="connsiteX31" fmla="*/ 1478280 w 1805940"/>
              <a:gd name="connsiteY31" fmla="*/ 772368 h 980648"/>
              <a:gd name="connsiteX32" fmla="*/ 1551940 w 1805940"/>
              <a:gd name="connsiteY32" fmla="*/ 785068 h 980648"/>
              <a:gd name="connsiteX33" fmla="*/ 1612900 w 1805940"/>
              <a:gd name="connsiteY33" fmla="*/ 787608 h 980648"/>
              <a:gd name="connsiteX34" fmla="*/ 1643380 w 1805940"/>
              <a:gd name="connsiteY34" fmla="*/ 810468 h 980648"/>
              <a:gd name="connsiteX35" fmla="*/ 1656080 w 1805940"/>
              <a:gd name="connsiteY35" fmla="*/ 853648 h 980648"/>
              <a:gd name="connsiteX36" fmla="*/ 1673860 w 1805940"/>
              <a:gd name="connsiteY36" fmla="*/ 912068 h 980648"/>
              <a:gd name="connsiteX37" fmla="*/ 1689100 w 1805940"/>
              <a:gd name="connsiteY37" fmla="*/ 965408 h 980648"/>
              <a:gd name="connsiteX38" fmla="*/ 1742440 w 1805940"/>
              <a:gd name="connsiteY38" fmla="*/ 978108 h 980648"/>
              <a:gd name="connsiteX39" fmla="*/ 1805940 w 1805940"/>
              <a:gd name="connsiteY39" fmla="*/ 980648 h 98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05940" h="980648">
                <a:moveTo>
                  <a:pt x="0" y="866348"/>
                </a:moveTo>
                <a:cubicBezTo>
                  <a:pt x="55880" y="730246"/>
                  <a:pt x="111760" y="594145"/>
                  <a:pt x="193040" y="465028"/>
                </a:cubicBezTo>
                <a:cubicBezTo>
                  <a:pt x="274320" y="335911"/>
                  <a:pt x="410210" y="167425"/>
                  <a:pt x="487680" y="91648"/>
                </a:cubicBezTo>
                <a:cubicBezTo>
                  <a:pt x="565150" y="15871"/>
                  <a:pt x="623993" y="25185"/>
                  <a:pt x="657860" y="10368"/>
                </a:cubicBezTo>
                <a:cubicBezTo>
                  <a:pt x="691727" y="-4449"/>
                  <a:pt x="679027" y="208"/>
                  <a:pt x="690880" y="2748"/>
                </a:cubicBezTo>
                <a:cubicBezTo>
                  <a:pt x="702733" y="5288"/>
                  <a:pt x="713740" y="19681"/>
                  <a:pt x="728980" y="25608"/>
                </a:cubicBezTo>
                <a:cubicBezTo>
                  <a:pt x="744220" y="31535"/>
                  <a:pt x="763693" y="36191"/>
                  <a:pt x="782320" y="38308"/>
                </a:cubicBezTo>
                <a:cubicBezTo>
                  <a:pt x="800947" y="40425"/>
                  <a:pt x="840740" y="38308"/>
                  <a:pt x="840740" y="38308"/>
                </a:cubicBezTo>
                <a:cubicBezTo>
                  <a:pt x="852170" y="38308"/>
                  <a:pt x="846243" y="30688"/>
                  <a:pt x="850900" y="38308"/>
                </a:cubicBezTo>
                <a:cubicBezTo>
                  <a:pt x="855557" y="45928"/>
                  <a:pt x="865293" y="69211"/>
                  <a:pt x="868680" y="84028"/>
                </a:cubicBezTo>
                <a:cubicBezTo>
                  <a:pt x="872067" y="98845"/>
                  <a:pt x="870373" y="114085"/>
                  <a:pt x="871220" y="127208"/>
                </a:cubicBezTo>
                <a:cubicBezTo>
                  <a:pt x="872067" y="140331"/>
                  <a:pt x="872490" y="148798"/>
                  <a:pt x="873760" y="162768"/>
                </a:cubicBezTo>
                <a:cubicBezTo>
                  <a:pt x="875030" y="176738"/>
                  <a:pt x="877993" y="197482"/>
                  <a:pt x="878840" y="211028"/>
                </a:cubicBezTo>
                <a:cubicBezTo>
                  <a:pt x="879687" y="224574"/>
                  <a:pt x="878417" y="236428"/>
                  <a:pt x="878840" y="244048"/>
                </a:cubicBezTo>
                <a:cubicBezTo>
                  <a:pt x="879263" y="251668"/>
                  <a:pt x="870373" y="251668"/>
                  <a:pt x="881380" y="256748"/>
                </a:cubicBezTo>
                <a:cubicBezTo>
                  <a:pt x="892387" y="261828"/>
                  <a:pt x="910167" y="271988"/>
                  <a:pt x="944880" y="274528"/>
                </a:cubicBezTo>
                <a:cubicBezTo>
                  <a:pt x="979593" y="277068"/>
                  <a:pt x="1062567" y="271565"/>
                  <a:pt x="1089660" y="271988"/>
                </a:cubicBezTo>
                <a:cubicBezTo>
                  <a:pt x="1116753" y="272411"/>
                  <a:pt x="1101513" y="266908"/>
                  <a:pt x="1107440" y="277068"/>
                </a:cubicBezTo>
                <a:cubicBezTo>
                  <a:pt x="1113367" y="287228"/>
                  <a:pt x="1121410" y="313051"/>
                  <a:pt x="1125220" y="332948"/>
                </a:cubicBezTo>
                <a:cubicBezTo>
                  <a:pt x="1129030" y="352845"/>
                  <a:pt x="1128607" y="376128"/>
                  <a:pt x="1130300" y="396448"/>
                </a:cubicBezTo>
                <a:cubicBezTo>
                  <a:pt x="1131993" y="416768"/>
                  <a:pt x="1134533" y="437935"/>
                  <a:pt x="1135380" y="454868"/>
                </a:cubicBezTo>
                <a:cubicBezTo>
                  <a:pt x="1136227" y="471801"/>
                  <a:pt x="1133263" y="483655"/>
                  <a:pt x="1135380" y="498048"/>
                </a:cubicBezTo>
                <a:cubicBezTo>
                  <a:pt x="1137497" y="512441"/>
                  <a:pt x="1145540" y="529375"/>
                  <a:pt x="1148080" y="541228"/>
                </a:cubicBezTo>
                <a:cubicBezTo>
                  <a:pt x="1150620" y="553081"/>
                  <a:pt x="1129877" y="565358"/>
                  <a:pt x="1150620" y="569168"/>
                </a:cubicBezTo>
                <a:cubicBezTo>
                  <a:pt x="1171363" y="572978"/>
                  <a:pt x="1246293" y="562818"/>
                  <a:pt x="1272540" y="564088"/>
                </a:cubicBezTo>
                <a:cubicBezTo>
                  <a:pt x="1298787" y="565358"/>
                  <a:pt x="1297940" y="573401"/>
                  <a:pt x="1308100" y="576788"/>
                </a:cubicBezTo>
                <a:cubicBezTo>
                  <a:pt x="1318260" y="580175"/>
                  <a:pt x="1327997" y="576365"/>
                  <a:pt x="1333500" y="584408"/>
                </a:cubicBezTo>
                <a:cubicBezTo>
                  <a:pt x="1339003" y="592451"/>
                  <a:pt x="1339850" y="612771"/>
                  <a:pt x="1341120" y="625048"/>
                </a:cubicBezTo>
                <a:cubicBezTo>
                  <a:pt x="1342390" y="637325"/>
                  <a:pt x="1339003" y="641981"/>
                  <a:pt x="1341120" y="658068"/>
                </a:cubicBezTo>
                <a:cubicBezTo>
                  <a:pt x="1343237" y="674155"/>
                  <a:pt x="1352973" y="702941"/>
                  <a:pt x="1353820" y="721568"/>
                </a:cubicBezTo>
                <a:cubicBezTo>
                  <a:pt x="1354667" y="740195"/>
                  <a:pt x="1325457" y="761361"/>
                  <a:pt x="1346200" y="769828"/>
                </a:cubicBezTo>
                <a:cubicBezTo>
                  <a:pt x="1366943" y="778295"/>
                  <a:pt x="1443990" y="769828"/>
                  <a:pt x="1478280" y="772368"/>
                </a:cubicBezTo>
                <a:cubicBezTo>
                  <a:pt x="1512570" y="774908"/>
                  <a:pt x="1529503" y="782528"/>
                  <a:pt x="1551940" y="785068"/>
                </a:cubicBezTo>
                <a:cubicBezTo>
                  <a:pt x="1574377" y="787608"/>
                  <a:pt x="1597660" y="783375"/>
                  <a:pt x="1612900" y="787608"/>
                </a:cubicBezTo>
                <a:cubicBezTo>
                  <a:pt x="1628140" y="791841"/>
                  <a:pt x="1636183" y="799461"/>
                  <a:pt x="1643380" y="810468"/>
                </a:cubicBezTo>
                <a:cubicBezTo>
                  <a:pt x="1650577" y="821475"/>
                  <a:pt x="1651000" y="836715"/>
                  <a:pt x="1656080" y="853648"/>
                </a:cubicBezTo>
                <a:cubicBezTo>
                  <a:pt x="1661160" y="870581"/>
                  <a:pt x="1668357" y="893441"/>
                  <a:pt x="1673860" y="912068"/>
                </a:cubicBezTo>
                <a:cubicBezTo>
                  <a:pt x="1679363" y="930695"/>
                  <a:pt x="1677670" y="954401"/>
                  <a:pt x="1689100" y="965408"/>
                </a:cubicBezTo>
                <a:cubicBezTo>
                  <a:pt x="1700530" y="976415"/>
                  <a:pt x="1722967" y="975568"/>
                  <a:pt x="1742440" y="978108"/>
                </a:cubicBezTo>
                <a:cubicBezTo>
                  <a:pt x="1761913" y="980648"/>
                  <a:pt x="1783926" y="980648"/>
                  <a:pt x="1805940" y="980648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1073">
            <a:extLst>
              <a:ext uri="{FF2B5EF4-FFF2-40B4-BE49-F238E27FC236}">
                <a16:creationId xmlns:a16="http://schemas.microsoft.com/office/drawing/2014/main" id="{F94E9656-21D8-48C6-B996-5E5DEDF677D3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798" flipH="1">
            <a:off x="3570354" y="5942737"/>
            <a:ext cx="437691" cy="181418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373CB6F-5AD1-4942-87E2-F1546692309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7" t="80487" r="26033" b="12625"/>
          <a:stretch/>
        </p:blipFill>
        <p:spPr>
          <a:xfrm>
            <a:off x="4660243" y="6435043"/>
            <a:ext cx="45719" cy="192949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83F82502-6A86-4776-8E6A-42840B8EE85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61" y="6141761"/>
            <a:ext cx="526603" cy="526603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87C8EA42-F6B6-4399-96FB-DD7D60DE4802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16095" r="73980" b="15652"/>
          <a:stretch/>
        </p:blipFill>
        <p:spPr>
          <a:xfrm rot="440087">
            <a:off x="1565331" y="4524469"/>
            <a:ext cx="169382" cy="2099074"/>
          </a:xfrm>
          <a:prstGeom prst="parallelogram">
            <a:avLst/>
          </a:prstGeom>
          <a:ln>
            <a:solidFill>
              <a:schemeClr val="tx1"/>
            </a:solidFill>
            <a:prstDash val="sysDash"/>
          </a:ln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E1C742A-442D-4188-B5EF-623953906195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63" flipH="1">
            <a:off x="6059104" y="6130058"/>
            <a:ext cx="166861" cy="69162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4182CAB-6592-4AAB-9D2B-9E07BBF7A7F4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63" flipH="1">
            <a:off x="6109911" y="4491340"/>
            <a:ext cx="166861" cy="69162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EEA2EC9-3A89-4BF1-9E3F-0AAC3D80CBB2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7" t="80744" r="26033" b="12625"/>
          <a:stretch/>
        </p:blipFill>
        <p:spPr>
          <a:xfrm>
            <a:off x="5996127" y="6453507"/>
            <a:ext cx="45719" cy="185769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2CD1DADA-55B3-4E81-8D1B-69854A872AEA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63" y="6351632"/>
            <a:ext cx="173166" cy="17316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5154F55D-4C58-4E53-82A6-764FD531D33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7" t="79698" r="26033" b="12625"/>
          <a:stretch/>
        </p:blipFill>
        <p:spPr>
          <a:xfrm flipH="1">
            <a:off x="5251295" y="5182206"/>
            <a:ext cx="45719" cy="215039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DFEE36AA-1AC1-4896-A2E8-3D5EE7EB44E2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49" y="5100257"/>
            <a:ext cx="173166" cy="173166"/>
          </a:xfrm>
          <a:prstGeom prst="rect">
            <a:avLst/>
          </a:prstGeom>
        </p:spPr>
      </p:pic>
      <p:sp>
        <p:nvSpPr>
          <p:cNvPr id="1075" name="Rectangle 1074">
            <a:extLst>
              <a:ext uri="{FF2B5EF4-FFF2-40B4-BE49-F238E27FC236}">
                <a16:creationId xmlns:a16="http://schemas.microsoft.com/office/drawing/2014/main" id="{17DB05B8-3DC8-4A94-B583-3DFE2BD7AF45}"/>
              </a:ext>
            </a:extLst>
          </p:cNvPr>
          <p:cNvSpPr/>
          <p:nvPr/>
        </p:nvSpPr>
        <p:spPr>
          <a:xfrm>
            <a:off x="1321594" y="4402579"/>
            <a:ext cx="2970189" cy="101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14">
            <a:extLst>
              <a:ext uri="{FF2B5EF4-FFF2-40B4-BE49-F238E27FC236}">
                <a16:creationId xmlns:a16="http://schemas.microsoft.com/office/drawing/2014/main" id="{BD429BD3-09F2-4FF4-99EC-C9288FEB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176">
            <a:off x="1631793" y="4490886"/>
            <a:ext cx="242709" cy="6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D80F9A73-BA56-434E-B385-768BDACA3017}"/>
              </a:ext>
            </a:extLst>
          </p:cNvPr>
          <p:cNvSpPr txBox="1"/>
          <p:nvPr/>
        </p:nvSpPr>
        <p:spPr>
          <a:xfrm>
            <a:off x="0" y="4089728"/>
            <a:ext cx="63793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Example TEMPO Validation Plan</a:t>
            </a:r>
            <a:endParaRPr lang="en-US" b="1" i="1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" name="Picture 2" descr="https://gm1.ggpht.com/GCcx1U8cWGr89krMPMhjwe8KRsgG6b4MNcJTeFT9cHsCvEWaOqwA09j3jw2msSm-rgp0iMX-vozJT4TTzRO3zllN7iK3kqVt4a7hximF_z5lo43sv1qtw5ocpA49Qxk8B7NCEWAJdo5b5f_GegaL7LQmb3q0xanGhiV8vQ7IKsBPZnxj9P0McGJM1naVUZrCF_O9Lj3gihiw5VHJMUgXabd7UjQ8tdBczWUqIg3JZ2GXl5kKDFMGQIVkDiDxRRtt5A8UA8_gCr9lIfDwBSnhqB-immDZRDj-iObXW3x0nJ2bArWl1CoygaG0bafThYLXW4BsspsXQ4Qx9yzbSXNm6hi5QWpYE4hdc1M7nhT0a3xBNBXCGe8A_5HMcVjrZqXXVuBnPlpPBvbRxwb6qpSF_OSL8lHrohJ1c4bj0ZBB55R2vWDWfkFWQMXJNC7lad3xKRHUVd8GoLovZpQPUkKTaXWrUUce4fx8znF2kNmoEp2_RJro-k6OvJTuS-2UEfMetWrffaktrAtkE0wYJ5pYgb1A3jfs_JngEL1zpRSf6zPiygMimS_qdi4f6mKBwI_iqChaID_gaQ1VOVFAzF1gQ01EyZ4eaVDqPXEkhrrXdGnHD22fObJH1iERVmiCpq0MBWl2-uF7Jz8-tn4gSUGdrKCw8Z0RPgU-wcEcZx7PAVNG_5ySLSLkUzDOsvqDlBJty-GJYc1ZbRVdWuIjq35i_f8TZ3bIisLI8kIRi_pHdc5p00hzwy0iH-Hewr7r9qLryDRHFJ-pdfQ=s0-l75-ft-l75-ft">
            <a:extLst>
              <a:ext uri="{FF2B5EF4-FFF2-40B4-BE49-F238E27FC236}">
                <a16:creationId xmlns:a16="http://schemas.microsoft.com/office/drawing/2014/main" id="{CBAA56A6-7996-492D-A7AB-C239970E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30" y="4169707"/>
            <a:ext cx="2713047" cy="2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10DBE409-B518-4C6B-BD59-A3AD4B3C56D5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7" t="66479" r="26033" b="12625"/>
          <a:stretch/>
        </p:blipFill>
        <p:spPr>
          <a:xfrm rot="1759250">
            <a:off x="5977983" y="4960970"/>
            <a:ext cx="45719" cy="585358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</p:spPr>
      </p:pic>
      <p:pic>
        <p:nvPicPr>
          <p:cNvPr id="170" name="Picture 14">
            <a:extLst>
              <a:ext uri="{FF2B5EF4-FFF2-40B4-BE49-F238E27FC236}">
                <a16:creationId xmlns:a16="http://schemas.microsoft.com/office/drawing/2014/main" id="{8D5E0448-BED1-470E-937D-5AE2D2E0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838" flipH="1">
            <a:off x="6093483" y="4929638"/>
            <a:ext cx="71931" cy="1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38F387BD-78A6-4222-9824-B446A41FF1AB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7" t="66479" r="26033" b="12625"/>
          <a:stretch/>
        </p:blipFill>
        <p:spPr>
          <a:xfrm rot="20019382">
            <a:off x="5524672" y="5872039"/>
            <a:ext cx="64438" cy="825025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</p:spPr>
      </p:pic>
      <p:pic>
        <p:nvPicPr>
          <p:cNvPr id="168" name="Picture 14">
            <a:extLst>
              <a:ext uri="{FF2B5EF4-FFF2-40B4-BE49-F238E27FC236}">
                <a16:creationId xmlns:a16="http://schemas.microsoft.com/office/drawing/2014/main" id="{4E0D3FCE-DB5B-465E-BD83-4851EC60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918">
            <a:off x="5352198" y="5849394"/>
            <a:ext cx="86883" cy="2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2" name="Rectangle 1081">
            <a:extLst>
              <a:ext uri="{FF2B5EF4-FFF2-40B4-BE49-F238E27FC236}">
                <a16:creationId xmlns:a16="http://schemas.microsoft.com/office/drawing/2014/main" id="{70FC46DF-3314-496C-BE2E-6BD17F160D9D}"/>
              </a:ext>
            </a:extLst>
          </p:cNvPr>
          <p:cNvSpPr/>
          <p:nvPr/>
        </p:nvSpPr>
        <p:spPr>
          <a:xfrm>
            <a:off x="0" y="4089728"/>
            <a:ext cx="6374483" cy="27682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3" name="Picture 14">
            <a:extLst>
              <a:ext uri="{FF2B5EF4-FFF2-40B4-BE49-F238E27FC236}">
                <a16:creationId xmlns:a16="http://schemas.microsoft.com/office/drawing/2014/main" id="{EBD08BA4-7887-4761-9850-85B8D17B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35" y="4144793"/>
            <a:ext cx="349968" cy="94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D1C4D57-3A82-43E4-939F-787F6FD59085}"/>
              </a:ext>
            </a:extLst>
          </p:cNvPr>
          <p:cNvCxnSpPr>
            <a:cxnSpLocks/>
          </p:cNvCxnSpPr>
          <p:nvPr/>
        </p:nvCxnSpPr>
        <p:spPr>
          <a:xfrm flipV="1">
            <a:off x="6426698" y="4715412"/>
            <a:ext cx="489506" cy="210372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E4A3373-70EC-47A2-A690-4E07D9084D13}"/>
                  </a:ext>
                </a:extLst>
              </p:cNvPr>
              <p:cNvSpPr txBox="1"/>
              <p:nvPr/>
            </p:nvSpPr>
            <p:spPr>
              <a:xfrm>
                <a:off x="29794" y="708145"/>
                <a:ext cx="6832609" cy="9254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ko-KR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Mike</m:t>
                          </m:r>
                          <m:r>
                            <m:rPr>
                              <m:nor/>
                            </m:rPr>
                            <a:rPr lang="en-US" altLang="ko-KR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Newchurch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Adobe Heiti Std R" panose="020B0400000000000000" pitchFamily="34" charset="-128"/>
                          <a:cs typeface="Arial" panose="020B0604020202020204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dobe Heiti Std R" panose="020B0400000000000000" pitchFamily="34" charset="-128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400" i="1" dirty="0">
                                  <a:ea typeface="Adobe Heiti Std R" panose="020B0400000000000000" pitchFamily="34" charset="-128"/>
                                  <a:cs typeface="Arial" panose="020B0604020202020204" pitchFamily="34" charset="0"/>
                                </a:rPr>
                                <m:t>Shi</m:t>
                              </m:r>
                              <m:r>
                                <m:rPr>
                                  <m:nor/>
                                </m:rPr>
                                <a:rPr lang="en-US" sz="1400" i="1" dirty="0">
                                  <a:ea typeface="Adobe Heiti Std R" panose="020B0400000000000000" pitchFamily="34" charset="-128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i="1" dirty="0">
                                  <a:ea typeface="Adobe Heiti Std R" panose="020B0400000000000000" pitchFamily="34" charset="-128"/>
                                  <a:cs typeface="Arial" panose="020B0604020202020204" pitchFamily="34" charset="0"/>
                                </a:rPr>
                                <m:t>Kuang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dobe Heiti Std R" panose="020B0400000000000000" pitchFamily="34" charset="-128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Todd</m:t>
                          </m:r>
                          <m:r>
                            <m:rPr>
                              <m:nor/>
                            </m:rPr>
                            <a:rPr lang="en-US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McKinney</m:t>
                          </m:r>
                        </m:e>
                        <m:sup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Adobe Heiti Std R" panose="020B0400000000000000" pitchFamily="34" charset="-128"/>
                          <a:cs typeface="Arial" panose="020B0604020202020204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ko-KR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Susan</m:t>
                          </m:r>
                          <m:r>
                            <m:rPr>
                              <m:nor/>
                            </m:rPr>
                            <a:rPr lang="en-US" altLang="ko-KR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Alexander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Adobe Heiti Std R" panose="020B0400000000000000" pitchFamily="34" charset="-128"/>
                          <a:cs typeface="Arial" panose="020B0604020202020204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Paula</m:t>
                          </m:r>
                          <m:r>
                            <m:rPr>
                              <m:nor/>
                            </m:rPr>
                            <a:rPr lang="en-US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400" i="1" dirty="0"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Tucker</m:t>
                          </m:r>
                        </m:e>
                        <m:sup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Adobe Heiti Std R" panose="020B0400000000000000" pitchFamily="34" charset="-128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sz="1400" b="0" i="1" dirty="0">
                  <a:effectLst/>
                  <a:latin typeface="Cambria Math" panose="02040503050406030204" pitchFamily="18" charset="0"/>
                  <a:ea typeface="Adobe Heiti Std R" panose="020B0400000000000000" pitchFamily="34" charset="-128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Darby</m:t>
                        </m:r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Stevenson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i="1" dirty="0">
                    <a:ea typeface="Adobe Heiti Std R" panose="020B0400000000000000" pitchFamily="34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Mason</m:t>
                        </m:r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Mills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i="1" dirty="0">
                    <a:ea typeface="Adobe Heiti Std R" panose="020B0400000000000000" pitchFamily="34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Nick</m:t>
                        </m:r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Perlaky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i="1" dirty="0">
                    <a:ea typeface="Adobe Heiti Std R" panose="020B0400000000000000" pitchFamily="34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Xiong</m:t>
                        </m:r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1400" i="1" dirty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Liu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400" i="1" dirty="0" smtClean="0">
                    <a:ea typeface="Adobe Heiti Std R" panose="020B0400000000000000" pitchFamily="34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1400" b="0" i="1" smtClean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Kelly</m:t>
                        </m:r>
                        <m:r>
                          <m:rPr>
                            <m:nor/>
                          </m:rPr>
                          <a:rPr lang="en-US" altLang="ko-KR" sz="1400" b="0" i="1" smtClean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sz="1400" b="0" i="1" smtClean="0"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Chance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ea typeface="Adobe Heiti Std R" panose="020B0400000000000000" pitchFamily="34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1400" i="1" dirty="0">
                  <a:ea typeface="Adobe Heiti Std R" panose="020B0400000000000000" pitchFamily="34" charset="-128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1400" i="1" dirty="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</a:rPr>
                          </m:ctrlPr>
                        </m:sPrePr>
                        <m:sub>
                          <m:r>
                            <a:rPr lang="en-US" altLang="ko-KR" sz="1400" dirty="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</a:rPr>
                            <m:t> </m:t>
                          </m:r>
                        </m:sub>
                        <m:sup>
                          <m:r>
                            <a:rPr lang="en-US" sz="140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</a:rPr>
                            <m:t>1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University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Alabama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Huntsville</m:t>
                          </m:r>
                        </m:e>
                      </m:sPre>
                      <m:r>
                        <a:rPr lang="en-US" sz="1400">
                          <a:latin typeface="Cambria Math" panose="02040503050406030204" pitchFamily="18" charset="0"/>
                          <a:ea typeface="Adobe Heiti Std R" panose="020B0400000000000000" pitchFamily="34" charset="-128"/>
                        </a:rPr>
                        <m:t>, </m:t>
                      </m:r>
                      <m:sPre>
                        <m:sPrePr>
                          <m:ctrlPr>
                            <a:rPr lang="en-US" altLang="ko-KR" sz="1400" i="1" dirty="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</a:rPr>
                          </m:ctrlPr>
                        </m:sPrePr>
                        <m:sub>
                          <m:r>
                            <a:rPr lang="en-US" altLang="ko-KR" sz="1400" b="0" i="0" dirty="0" smtClean="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</a:rPr>
                            <m:t> </m:t>
                          </m:r>
                        </m:sub>
                        <m:sup>
                          <m:r>
                            <a:rPr lang="en-US" sz="1400" b="0" i="0" smtClean="0">
                              <a:latin typeface="Cambria Math" panose="02040503050406030204" pitchFamily="18" charset="0"/>
                              <a:ea typeface="Adobe Heiti Std R" panose="020B0400000000000000" pitchFamily="34" charset="-128"/>
                            </a:rPr>
                            <m:t>2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Harvard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Smithsonian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Astrophysical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1400" dirty="0">
                              <a:ea typeface="Adobe Heiti Std R" panose="020B0400000000000000" pitchFamily="34" charset="-128"/>
                            </a:rPr>
                            <m:t>Observeratory</m:t>
                          </m:r>
                        </m:e>
                      </m:sPre>
                    </m:oMath>
                  </m:oMathPara>
                </a14:m>
                <a:endParaRPr lang="en-US" altLang="ko-KR" sz="1400" dirty="0">
                  <a:ea typeface="Adobe Heiti Std R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E4A3373-70EC-47A2-A690-4E07D9084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4" y="708145"/>
                <a:ext cx="6832609" cy="9254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3360488C-ED6B-43E3-89C4-79CE9A2A14E4}"/>
              </a:ext>
            </a:extLst>
          </p:cNvPr>
          <p:cNvSpPr/>
          <p:nvPr/>
        </p:nvSpPr>
        <p:spPr>
          <a:xfrm>
            <a:off x="-5564" y="-29501"/>
            <a:ext cx="12197564" cy="68939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3D528B1B-0F75-4EAD-A022-72F44857E144}"/>
              </a:ext>
            </a:extLst>
          </p:cNvPr>
          <p:cNvCxnSpPr>
            <a:cxnSpLocks/>
          </p:cNvCxnSpPr>
          <p:nvPr/>
        </p:nvCxnSpPr>
        <p:spPr>
          <a:xfrm flipH="1" flipV="1">
            <a:off x="6909455" y="-53411"/>
            <a:ext cx="12313" cy="4767849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15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236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Heiti Std R</vt:lpstr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Mike Newchurch</cp:lastModifiedBy>
  <cp:revision>27</cp:revision>
  <dcterms:created xsi:type="dcterms:W3CDTF">2023-04-25T01:27:32Z</dcterms:created>
  <dcterms:modified xsi:type="dcterms:W3CDTF">2023-04-25T16:30:02Z</dcterms:modified>
</cp:coreProperties>
</file>